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7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Sentiment Analysis on Textual Data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NLP Techniques for Sentiment Analysis. This presentation will cover the process, from data to insights.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324356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331976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306497"/>
            <a:ext cx="2906554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Sangram Sonawane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7008" y="649843"/>
            <a:ext cx="7032069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spc="-88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 and Future Scope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827008" y="1817370"/>
            <a:ext cx="12976384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Sentiment analysis helps understand opinions. Preprocessing enhances model accuracy.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27008" y="2461260"/>
            <a:ext cx="12976384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Future work includes deep learning models. Larger datasets improve generalization.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820704" y="5173147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Takeaways</a:t>
            </a:r>
            <a:endParaRPr lang="en-US" sz="21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3372" y="3105150"/>
            <a:ext cx="4483537" cy="448353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695355" y="4840724"/>
            <a:ext cx="147637" cy="472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00"/>
              </a:lnSpc>
              <a:buNone/>
            </a:pPr>
            <a:r>
              <a:rPr lang="en-US" sz="230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0029468" y="5173147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Future Work</a:t>
            </a:r>
            <a:endParaRPr lang="en-US" sz="21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372" y="3105150"/>
            <a:ext cx="4483537" cy="44835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787170" y="5380315"/>
            <a:ext cx="147637" cy="472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00"/>
              </a:lnSpc>
              <a:buNone/>
            </a:pPr>
            <a:r>
              <a:rPr lang="en-US" sz="230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53220"/>
            <a:ext cx="852749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Introduction to Sentiment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91621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Sentiment analysis determines the emotional tone in text. It classifies sentiment as positive, negative, or neutral.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56843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method helps monitor social media and customer reviews. We aim to build a model to categorize text sentiment using NLP.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648985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2509" y="6590109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615559" y="6489859"/>
            <a:ext cx="34355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What is Sentiment Analysis?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698539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Determines sentiment in text.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34858" y="648985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19643" y="6590109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8212693" y="64898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8212693" y="6985397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Classify text into sentiment categories.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8985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75284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data comes from text reviews. The key attributes are review text and sentiment label.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78809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Preprocessing involves cleaning, noise removal, and tokenization. Stopword removal and lemmatization are also crucial steps.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4823341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24124" y="56610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324124" y="6156603"/>
            <a:ext cx="35547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Text review dataset.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827" y="4823341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37827" y="56610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Attributes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37827" y="6156603"/>
            <a:ext cx="35548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Review text, sentiment label.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937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168253"/>
            <a:ext cx="491621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spc="-7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 Preprocessing Steps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4018717"/>
            <a:ext cx="1295495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convert text to lowercase. Then remove special characters and URLs.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837724" y="4540329"/>
            <a:ext cx="12954952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Tokenization breaks text into words. Stopword removal eliminates common words. Lemmatization reduces words to their base form.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837724" y="5061942"/>
            <a:ext cx="6381750" cy="1100852"/>
          </a:xfrm>
          <a:prstGeom prst="roundRect">
            <a:avLst>
              <a:gd name="adj" fmla="val 73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6796" y="5261015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Lowercase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6796" y="5657493"/>
            <a:ext cx="598360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Convert text to lowercase.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410926" y="5061942"/>
            <a:ext cx="6381750" cy="1100852"/>
          </a:xfrm>
          <a:prstGeom prst="roundRect">
            <a:avLst>
              <a:gd name="adj" fmla="val 73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09999" y="5261015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Remove Noise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609999" y="5657493"/>
            <a:ext cx="598360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Remove special characters &amp; URLs.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837724" y="6354247"/>
            <a:ext cx="6381750" cy="1100852"/>
          </a:xfrm>
          <a:prstGeom prst="roundRect">
            <a:avLst>
              <a:gd name="adj" fmla="val 73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6796" y="6553319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Tokenize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6796" y="6949797"/>
            <a:ext cx="598360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Break text into words.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7410926" y="6354247"/>
            <a:ext cx="6381750" cy="1100852"/>
          </a:xfrm>
          <a:prstGeom prst="roundRect">
            <a:avLst>
              <a:gd name="adj" fmla="val 730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609999" y="6553319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Lemmatize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609999" y="6949797"/>
            <a:ext cx="598360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 words to base form.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505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Code Implementation - Data Loading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01752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First, upload the data file. Next, load the CSV using pandas.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6697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\`df.head()\` function shows the first few rows.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4321969"/>
            <a:ext cx="7468553" cy="2656999"/>
          </a:xfrm>
          <a:prstGeom prst="roundRect">
            <a:avLst>
              <a:gd name="adj" fmla="val 3784"/>
            </a:avLst>
          </a:prstGeom>
          <a:solidFill>
            <a:srgbClr val="F0D4F7"/>
          </a:solidFill>
          <a:ln/>
        </p:spPr>
      </p:sp>
      <p:sp>
        <p:nvSpPr>
          <p:cNvPr id="7" name="Shape 4"/>
          <p:cNvSpPr/>
          <p:nvPr/>
        </p:nvSpPr>
        <p:spPr>
          <a:xfrm>
            <a:off x="6312218" y="4321969"/>
            <a:ext cx="7492365" cy="2656999"/>
          </a:xfrm>
          <a:prstGeom prst="roundRect">
            <a:avLst>
              <a:gd name="adj" fmla="val 1351"/>
            </a:avLst>
          </a:prstGeom>
          <a:solidFill>
            <a:srgbClr val="F0D4F7"/>
          </a:solidFill>
          <a:ln/>
        </p:spPr>
      </p:sp>
      <p:sp>
        <p:nvSpPr>
          <p:cNvPr id="8" name="Text 5"/>
          <p:cNvSpPr/>
          <p:nvPr/>
        </p:nvSpPr>
        <p:spPr>
          <a:xfrm>
            <a:off x="6551533" y="4501396"/>
            <a:ext cx="7013734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google.colab import files
uploaded = files.upload()
import pandas as pd
df = pd.read_csv("your_file.csv")
df.head()
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121"/>
            <a:ext cx="6209467" cy="472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00"/>
              </a:lnSpc>
              <a:buNone/>
            </a:pPr>
            <a:r>
              <a:rPr lang="en-US" sz="2950" spc="-6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Code Implementation - Preprocessing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749856" y="1383149"/>
            <a:ext cx="1313068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spc="-2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code cleans the review text. It removes URLs and special characters.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49856" y="1821061"/>
            <a:ext cx="1313068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spc="-2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also tokenizes, removes stop words, and lemmatizes. The cleaned reviews are stored in a new column.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749856" y="2258973"/>
            <a:ext cx="13130689" cy="5384483"/>
          </a:xfrm>
          <a:prstGeom prst="roundRect">
            <a:avLst>
              <a:gd name="adj" fmla="val 1253"/>
            </a:avLst>
          </a:prstGeom>
          <a:solidFill>
            <a:srgbClr val="F0D4F7"/>
          </a:solidFill>
          <a:ln/>
        </p:spPr>
      </p:sp>
      <p:sp>
        <p:nvSpPr>
          <p:cNvPr id="6" name="Shape 4"/>
          <p:cNvSpPr/>
          <p:nvPr/>
        </p:nvSpPr>
        <p:spPr>
          <a:xfrm>
            <a:off x="741878" y="2258973"/>
            <a:ext cx="13146643" cy="5384483"/>
          </a:xfrm>
          <a:prstGeom prst="roundRect">
            <a:avLst>
              <a:gd name="adj" fmla="val 448"/>
            </a:avLst>
          </a:prstGeom>
          <a:solidFill>
            <a:srgbClr val="F0D4F7"/>
          </a:solidFill>
          <a:ln/>
        </p:spPr>
      </p:sp>
      <p:sp>
        <p:nvSpPr>
          <p:cNvPr id="7" name="Text 5"/>
          <p:cNvSpPr/>
          <p:nvPr/>
        </p:nvSpPr>
        <p:spPr>
          <a:xfrm>
            <a:off x="902494" y="2379464"/>
            <a:ext cx="12825413" cy="5143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spc="-25" kern="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nltk
import re
from nltk.tokenize import word_tokenize
from nltk.corpus import stopwords
from nltk.stem import WordNetLemmatizer
nltk.download('punkt')
nltk.download('stopwords')
nltk.download('wordnet')
lemmatizer = WordNetLemmatizer()
stop_words = set(stopwords.words('english'))
def clean_text(text):
    text = text.lower()
    text = re.sub(r"http\\S+|www\\S+|https\\S+", '', text)
    text = re.sub(r'[^A-Za-z ]+', '', text)
    tokens = word_tokenize(text)
    words = [lemmatizer.lemmatize(word) for word in tokens if word not in stop_words]
    return " ".join(words)
df['cleaned_review'] = df['review'].apply(clean_text)
df.head()
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5462" y="656511"/>
            <a:ext cx="7208877" cy="666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spc="-8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Sentiment Classification Model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835462" y="1663660"/>
            <a:ext cx="74730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use machine learning for classification. Naive Bayes or Logistic Regression.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35462" y="2281595"/>
            <a:ext cx="74730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Text data is converted to numerical format. TF-IDF is a common method. Model performance is then evaluated.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160383" y="3262432"/>
            <a:ext cx="30480" cy="4310658"/>
          </a:xfrm>
          <a:prstGeom prst="roundRect">
            <a:avLst>
              <a:gd name="adj" fmla="val 312495"/>
            </a:avLst>
          </a:prstGeom>
          <a:solidFill>
            <a:srgbClr val="D6BADD"/>
          </a:solidFill>
          <a:ln/>
        </p:spPr>
      </p:sp>
      <p:sp>
        <p:nvSpPr>
          <p:cNvPr id="7" name="Shape 4"/>
          <p:cNvSpPr/>
          <p:nvPr/>
        </p:nvSpPr>
        <p:spPr>
          <a:xfrm>
            <a:off x="1400235" y="3757255"/>
            <a:ext cx="793671" cy="30480"/>
          </a:xfrm>
          <a:prstGeom prst="roundRect">
            <a:avLst>
              <a:gd name="adj" fmla="val 312495"/>
            </a:avLst>
          </a:prstGeom>
          <a:solidFill>
            <a:srgbClr val="D6BADD"/>
          </a:solidFill>
          <a:ln/>
        </p:spPr>
      </p:sp>
      <p:sp>
        <p:nvSpPr>
          <p:cNvPr id="8" name="Shape 5"/>
          <p:cNvSpPr/>
          <p:nvPr/>
        </p:nvSpPr>
        <p:spPr>
          <a:xfrm>
            <a:off x="920532" y="3517463"/>
            <a:ext cx="510183" cy="510183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5554" y="3612475"/>
            <a:ext cx="160020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spc="-5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2422922" y="3489127"/>
            <a:ext cx="266795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Numerical Format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2422922" y="3958590"/>
            <a:ext cx="58856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Convert text to numbers.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00235" y="5269706"/>
            <a:ext cx="793671" cy="30480"/>
          </a:xfrm>
          <a:prstGeom prst="roundRect">
            <a:avLst>
              <a:gd name="adj" fmla="val 312495"/>
            </a:avLst>
          </a:prstGeom>
          <a:solidFill>
            <a:srgbClr val="D6BADD"/>
          </a:solidFill>
          <a:ln/>
        </p:spPr>
      </p:sp>
      <p:sp>
        <p:nvSpPr>
          <p:cNvPr id="13" name="Shape 10"/>
          <p:cNvSpPr/>
          <p:nvPr/>
        </p:nvSpPr>
        <p:spPr>
          <a:xfrm>
            <a:off x="920532" y="5029914"/>
            <a:ext cx="510183" cy="510183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95554" y="5124926"/>
            <a:ext cx="160020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spc="-5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2422922" y="5001578"/>
            <a:ext cx="266795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Train Model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2422922" y="5471041"/>
            <a:ext cx="58856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 sentiment classifier.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00235" y="6782157"/>
            <a:ext cx="793671" cy="30480"/>
          </a:xfrm>
          <a:prstGeom prst="roundRect">
            <a:avLst>
              <a:gd name="adj" fmla="val 312495"/>
            </a:avLst>
          </a:prstGeom>
          <a:solidFill>
            <a:srgbClr val="D6BADD"/>
          </a:solidFill>
          <a:ln/>
        </p:spPr>
      </p:sp>
      <p:sp>
        <p:nvSpPr>
          <p:cNvPr id="18" name="Shape 15"/>
          <p:cNvSpPr/>
          <p:nvPr/>
        </p:nvSpPr>
        <p:spPr>
          <a:xfrm>
            <a:off x="920532" y="6542365"/>
            <a:ext cx="510183" cy="510183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95554" y="6637377"/>
            <a:ext cx="160020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spc="-5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20" name="Text 17"/>
          <p:cNvSpPr/>
          <p:nvPr/>
        </p:nvSpPr>
        <p:spPr>
          <a:xfrm>
            <a:off x="2422922" y="6514028"/>
            <a:ext cx="266795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spc="-42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Evaluate</a:t>
            </a:r>
            <a:endParaRPr lang="en-US" sz="2100" dirty="0"/>
          </a:p>
        </p:txBody>
      </p:sp>
      <p:sp>
        <p:nvSpPr>
          <p:cNvPr id="21" name="Text 18"/>
          <p:cNvSpPr/>
          <p:nvPr/>
        </p:nvSpPr>
        <p:spPr>
          <a:xfrm>
            <a:off x="2422922" y="6983492"/>
            <a:ext cx="58856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Assess model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242" y="622578"/>
            <a:ext cx="8090892" cy="599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spc="-75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Code Implementation - Model Training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2242" y="1629132"/>
            <a:ext cx="1304591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code trains a Naive Bayes model. It uses TF-IDF to vectorize the text data.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2242" y="2184202"/>
            <a:ext cx="1304591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model is trained on the training set. Accuracy is calculated on the test set.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92242" y="2739271"/>
            <a:ext cx="13045916" cy="4867751"/>
          </a:xfrm>
          <a:prstGeom prst="roundRect">
            <a:avLst>
              <a:gd name="adj" fmla="val 1758"/>
            </a:avLst>
          </a:prstGeom>
          <a:solidFill>
            <a:srgbClr val="F0D4F7"/>
          </a:solidFill>
          <a:ln/>
        </p:spPr>
      </p:sp>
      <p:sp>
        <p:nvSpPr>
          <p:cNvPr id="6" name="Shape 4"/>
          <p:cNvSpPr/>
          <p:nvPr/>
        </p:nvSpPr>
        <p:spPr>
          <a:xfrm>
            <a:off x="782122" y="2739271"/>
            <a:ext cx="13066157" cy="4867751"/>
          </a:xfrm>
          <a:prstGeom prst="roundRect">
            <a:avLst>
              <a:gd name="adj" fmla="val 628"/>
            </a:avLst>
          </a:prstGeom>
          <a:solidFill>
            <a:srgbClr val="F0D4F7"/>
          </a:solidFill>
          <a:ln/>
        </p:spPr>
      </p:sp>
      <p:sp>
        <p:nvSpPr>
          <p:cNvPr id="7" name="Text 5"/>
          <p:cNvSpPr/>
          <p:nvPr/>
        </p:nvSpPr>
        <p:spPr>
          <a:xfrm>
            <a:off x="985838" y="2892028"/>
            <a:ext cx="12658725" cy="45622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 sklearn.feature_extraction.text import TfidfVectorizer
from sklearn.model_selection import train_test_split
from sklearn.naive_bayes import MultinomialNB
from sklearn.metrics import accuracy_score
vectorizer = TfidfVectorizer()
X = vectorizer.fit_transform(df['cleaned_review'])
y = df['sentiment']
X_train, X_test, y_train, y_test = train_test_split(X, y, test_size=0.2, random_state=42)
model = MultinomialNB()
model.fit(X_train, y_train)
y_pred = model.predict(X_test)
accuracy = accuracy_score(y_test, y_pred)
print(f'Model Accuracy: {accuracy * 100:.2f}%')
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3317" y="646867"/>
            <a:ext cx="5535097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spc="-87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Results and Insights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823317" y="1691521"/>
            <a:ext cx="7497366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accuracy is calculated. We observe key words for classification.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23317" y="2332434"/>
            <a:ext cx="7497366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Common misclassifications are noted. Visualization techniques like word clouds are used.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17" y="3349704"/>
            <a:ext cx="1176099" cy="141136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52199" y="3584853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Observations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2352199" y="4071818"/>
            <a:ext cx="5968484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Words aiding classification.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317" y="4761071"/>
            <a:ext cx="1176099" cy="141136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352199" y="4996220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Misclassifications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2352199" y="5483185"/>
            <a:ext cx="5968484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Common errors identified.</a:t>
            </a:r>
            <a:endParaRPr lang="en-US" sz="18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317" y="6172438"/>
            <a:ext cx="1176099" cy="141136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352199" y="6407587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Visualization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2352199" y="6894552"/>
            <a:ext cx="5968484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spc="-37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Word clouds and charts.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2025-03-02T14:17:30Z</dcterms:created>
  <dcterms:modified xsi:type="dcterms:W3CDTF">2025-03-02T14:17:30Z</dcterms:modified>
</cp:coreProperties>
</file>